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485-003F-4988-9DE5-8783105E6A7C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85F7-D8DA-42F3-A8EC-DD43B90B37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12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485-003F-4988-9DE5-8783105E6A7C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85F7-D8DA-42F3-A8EC-DD43B90B37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0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485-003F-4988-9DE5-8783105E6A7C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85F7-D8DA-42F3-A8EC-DD43B90B37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56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485-003F-4988-9DE5-8783105E6A7C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85F7-D8DA-42F3-A8EC-DD43B90B37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5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485-003F-4988-9DE5-8783105E6A7C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85F7-D8DA-42F3-A8EC-DD43B90B37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12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485-003F-4988-9DE5-8783105E6A7C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85F7-D8DA-42F3-A8EC-DD43B90B37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07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485-003F-4988-9DE5-8783105E6A7C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85F7-D8DA-42F3-A8EC-DD43B90B37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87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485-003F-4988-9DE5-8783105E6A7C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85F7-D8DA-42F3-A8EC-DD43B90B37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02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485-003F-4988-9DE5-8783105E6A7C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85F7-D8DA-42F3-A8EC-DD43B90B37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1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485-003F-4988-9DE5-8783105E6A7C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85F7-D8DA-42F3-A8EC-DD43B90B37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22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485-003F-4988-9DE5-8783105E6A7C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85F7-D8DA-42F3-A8EC-DD43B90B37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79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BA485-003F-4988-9DE5-8783105E6A7C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885F7-D8DA-42F3-A8EC-DD43B90B37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17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70230" y="904670"/>
            <a:ext cx="5521824" cy="268190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282678" y="197422"/>
            <a:ext cx="3580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基础介绍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282678" y="767237"/>
            <a:ext cx="3580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Nb03p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各层结构</a:t>
            </a:r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432027" y="3724004"/>
            <a:ext cx="5293819" cy="2788456"/>
            <a:chOff x="523766" y="3653134"/>
            <a:chExt cx="5293819" cy="2788456"/>
          </a:xfrm>
        </p:grpSpPr>
        <p:sp>
          <p:nvSpPr>
            <p:cNvPr id="13" name="文本框 12"/>
            <p:cNvSpPr txBox="1"/>
            <p:nvPr/>
          </p:nvSpPr>
          <p:spPr>
            <a:xfrm>
              <a:off x="523766" y="3653134"/>
              <a:ext cx="4903907" cy="2788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Nb03p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中各层主要功能：</a:t>
              </a:r>
              <a:endPara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20000"/>
                </a:lnSpc>
              </a:pP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RN0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为结的</a:t>
              </a: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shunt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电阻与偏置电阻层</a:t>
              </a:r>
              <a:endPara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20000"/>
                </a:lnSpc>
              </a:pP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MN0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AN0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JN0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为三层约瑟夫森结层</a:t>
              </a:r>
              <a:endPara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20000"/>
                </a:lnSpc>
              </a:pP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MN0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作为主要超导连接线层</a:t>
              </a:r>
              <a:endPara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MP1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作为辅助超导连接线层</a:t>
              </a:r>
              <a:endPara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MP2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作为接地层</a:t>
              </a:r>
              <a:endPara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MP3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为供电偏置层</a:t>
              </a:r>
              <a:endPara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20000"/>
                </a:lnSpc>
              </a:pP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PP2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为金属接触层</a:t>
              </a:r>
              <a:endPara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20000"/>
                </a:lnSpc>
              </a:pP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CN0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IN0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IP1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IP2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为隔离各超导层的绝缘层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786260" y="5144468"/>
              <a:ext cx="2031325" cy="728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457200">
                <a:lnSpc>
                  <a:spcPct val="120000"/>
                </a:lnSpc>
              </a:pPr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任务中主要需</a:t>
              </a:r>
              <a:endPara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20000"/>
                </a:lnSpc>
              </a:pPr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要修改的层</a:t>
              </a:r>
              <a:endPara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858983" y="4894623"/>
              <a:ext cx="2927278" cy="9051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5957641" y="1413782"/>
            <a:ext cx="5961452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各层的极性</a:t>
            </a:r>
            <a:endParaRPr lang="en-US" altLang="zh-CN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图层：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RN0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MN0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JN0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MP1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MP3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PP2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图形处为实体层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负图层：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CN0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MP2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图形处无实体层（有图形即挖除）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负图层基本上都是绝缘层，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MP2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为例外，因此为了实现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MP2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的线条需要挖槽实现：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375" y="4203931"/>
            <a:ext cx="2110923" cy="1447925"/>
          </a:xfrm>
          <a:prstGeom prst="rect">
            <a:avLst/>
          </a:prstGeom>
        </p:spPr>
      </p:pic>
      <p:cxnSp>
        <p:nvCxnSpPr>
          <p:cNvPr id="33" name="直接箭头连接符 32"/>
          <p:cNvCxnSpPr/>
          <p:nvPr/>
        </p:nvCxnSpPr>
        <p:spPr>
          <a:xfrm>
            <a:off x="7662073" y="4928119"/>
            <a:ext cx="66549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080409" y="4743227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8495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MP2</a:t>
            </a:r>
            <a:r>
              <a:rPr lang="zh-CN" altLang="en-US" b="1" dirty="0" smtClean="0">
                <a:solidFill>
                  <a:srgbClr val="8495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版图图形</a:t>
            </a:r>
            <a:endParaRPr lang="zh-CN" altLang="en-US" dirty="0">
              <a:solidFill>
                <a:srgbClr val="8495A7"/>
              </a:solidFill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 flipH="1" flipV="1">
            <a:off x="9631879" y="4902874"/>
            <a:ext cx="409527" cy="6937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9696115" y="5596628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MP2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实际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图形处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954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75747" y="1441132"/>
            <a:ext cx="15609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jtl1j_a </a:t>
            </a:r>
          </a:p>
          <a:p>
            <a:r>
              <a:rPr lang="en-US" altLang="zh-CN" sz="1600" dirty="0"/>
              <a:t>jtl2j_a </a:t>
            </a:r>
            <a:endParaRPr lang="en-US" altLang="zh-CN" sz="1600" dirty="0" smtClean="0"/>
          </a:p>
          <a:p>
            <a:r>
              <a:rPr lang="en-US" altLang="zh-CN" sz="1600" dirty="0" smtClean="0"/>
              <a:t>jtl3j_a </a:t>
            </a:r>
          </a:p>
          <a:p>
            <a:r>
              <a:rPr lang="en-US" altLang="zh-CN" sz="1600" dirty="0" smtClean="0"/>
              <a:t>jtl4j_a </a:t>
            </a:r>
            <a:endParaRPr lang="en-US" altLang="zh-CN" sz="1600" dirty="0"/>
          </a:p>
          <a:p>
            <a:r>
              <a:rPr lang="en-US" altLang="zh-CN" sz="1600" dirty="0"/>
              <a:t>jtl_crs22 </a:t>
            </a:r>
          </a:p>
          <a:p>
            <a:r>
              <a:rPr lang="en-US" altLang="zh-CN" sz="1600" dirty="0"/>
              <a:t>jtl_crs23 </a:t>
            </a:r>
            <a:endParaRPr lang="en-US" altLang="zh-CN" sz="1600" dirty="0" smtClean="0"/>
          </a:p>
          <a:p>
            <a:r>
              <a:rPr lang="en-US" altLang="zh-CN" sz="1600" dirty="0"/>
              <a:t>s2j2o_b </a:t>
            </a:r>
          </a:p>
          <a:p>
            <a:r>
              <a:rPr lang="en-US" altLang="zh-CN" sz="1600" dirty="0" smtClean="0"/>
              <a:t>s2j3o_a</a:t>
            </a:r>
          </a:p>
          <a:p>
            <a:r>
              <a:rPr lang="en-US" altLang="zh-CN" sz="1600" dirty="0"/>
              <a:t>s2j2ob_jtl2j </a:t>
            </a:r>
          </a:p>
          <a:p>
            <a:r>
              <a:rPr lang="en-US" altLang="zh-CN" sz="1600" dirty="0" err="1" smtClean="0"/>
              <a:t>cb_a</a:t>
            </a:r>
            <a:r>
              <a:rPr lang="en-US" altLang="zh-CN" sz="1600" dirty="0" smtClean="0"/>
              <a:t> </a:t>
            </a:r>
            <a:endParaRPr lang="en-US" altLang="zh-CN" sz="1600" dirty="0"/>
          </a:p>
          <a:p>
            <a:r>
              <a:rPr lang="en-US" altLang="zh-CN" sz="1600" dirty="0" err="1"/>
              <a:t>dcsw</a:t>
            </a:r>
            <a:r>
              <a:rPr lang="en-US" altLang="zh-CN" sz="1600" dirty="0"/>
              <a:t> </a:t>
            </a:r>
          </a:p>
          <a:p>
            <a:r>
              <a:rPr lang="en-US" altLang="zh-CN" sz="1600" dirty="0" smtClean="0"/>
              <a:t>d23_b</a:t>
            </a:r>
          </a:p>
          <a:p>
            <a:r>
              <a:rPr lang="en-US" altLang="zh-CN" sz="1600" dirty="0" err="1" smtClean="0"/>
              <a:t>ndro_a</a:t>
            </a:r>
            <a:endParaRPr lang="en-US" altLang="zh-CN" sz="1600" dirty="0" smtClean="0"/>
          </a:p>
          <a:p>
            <a:r>
              <a:rPr lang="en-US" altLang="zh-CN" sz="1600" dirty="0" err="1" smtClean="0"/>
              <a:t>dffc_a</a:t>
            </a:r>
            <a:endParaRPr lang="en-US" altLang="zh-CN" sz="1600" dirty="0" smtClean="0"/>
          </a:p>
          <a:p>
            <a:r>
              <a:rPr lang="en-US" altLang="zh-CN" sz="1600" dirty="0" err="1"/>
              <a:t>rdff_a</a:t>
            </a:r>
            <a:r>
              <a:rPr lang="en-US" altLang="zh-CN" sz="1600" dirty="0"/>
              <a:t> </a:t>
            </a:r>
          </a:p>
          <a:p>
            <a:r>
              <a:rPr lang="en-US" altLang="zh-CN" sz="1600" dirty="0"/>
              <a:t>rt1ff1_a1  </a:t>
            </a:r>
            <a:r>
              <a:rPr lang="en-US" altLang="zh-CN" sz="1600" dirty="0" smtClean="0"/>
              <a:t> </a:t>
            </a:r>
          </a:p>
          <a:p>
            <a:r>
              <a:rPr lang="en-US" altLang="zh-CN" sz="1600" dirty="0" smtClean="0"/>
              <a:t>t1d_b </a:t>
            </a:r>
            <a:endParaRPr lang="en-US" altLang="zh-CN" sz="1600" dirty="0"/>
          </a:p>
          <a:p>
            <a:r>
              <a:rPr lang="en-US" altLang="zh-CN" sz="1600" dirty="0" err="1" smtClean="0"/>
              <a:t>source_a</a:t>
            </a:r>
            <a:r>
              <a:rPr lang="en-US" altLang="zh-CN" sz="1600" dirty="0" smtClean="0"/>
              <a:t> </a:t>
            </a:r>
            <a:endParaRPr lang="en-US" altLang="zh-CN" sz="1600" dirty="0"/>
          </a:p>
          <a:p>
            <a:r>
              <a:rPr lang="en-US" altLang="zh-CN" sz="1600" dirty="0" err="1" smtClean="0"/>
              <a:t>load_a</a:t>
            </a:r>
            <a:r>
              <a:rPr lang="en-US" altLang="zh-CN" sz="1600" dirty="0" smtClean="0"/>
              <a:t> </a:t>
            </a:r>
            <a:endParaRPr lang="en-US" altLang="zh-CN" sz="1600" dirty="0"/>
          </a:p>
          <a:p>
            <a:r>
              <a:rPr lang="en-US" altLang="zh-CN" sz="1600" dirty="0" smtClean="0"/>
              <a:t>q2d_c </a:t>
            </a:r>
            <a:endParaRPr lang="en-US" altLang="zh-CN" sz="1600" dirty="0"/>
          </a:p>
          <a:p>
            <a:r>
              <a:rPr lang="en-US" altLang="zh-CN" sz="1600" dirty="0"/>
              <a:t>d2q_a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352687" y="437476"/>
            <a:ext cx="3580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需要修改的单元列表</a:t>
            </a:r>
            <a:endParaRPr lang="en-US" altLang="zh-CN" sz="24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0091" y="1041115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gxp03p_lib</a:t>
            </a:r>
            <a:r>
              <a:rPr lang="zh-CN" altLang="en-US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为基础进行修改：</a:t>
            </a:r>
            <a:endParaRPr lang="en-US" altLang="zh-CN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62261" y="656255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zh-CN" altLang="en-US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单元有多种端口方向的版图，</a:t>
            </a:r>
            <a:endParaRPr lang="en-US" altLang="zh-CN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</a:t>
            </a:r>
            <a:r>
              <a:rPr lang="zh-CN" altLang="en-US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需要进行修改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46867"/>
          <a:stretch/>
        </p:blipFill>
        <p:spPr>
          <a:xfrm>
            <a:off x="5843202" y="1302586"/>
            <a:ext cx="5553124" cy="53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9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11" y="895731"/>
            <a:ext cx="4886634" cy="387529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315742" y="434066"/>
            <a:ext cx="3580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主要修改内容</a:t>
            </a:r>
            <a:endParaRPr lang="en-US" altLang="zh-CN" sz="24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2105890" y="3639338"/>
            <a:ext cx="1145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875907" y="3474870"/>
            <a:ext cx="1903085" cy="328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改为供电偏置层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0144" y="396668"/>
            <a:ext cx="5723360" cy="292812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320144" y="27336"/>
            <a:ext cx="178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原</a:t>
            </a:r>
            <a:r>
              <a:rPr lang="en-US" altLang="zh-CN" dirty="0" smtClean="0"/>
              <a:t>Nb03p</a:t>
            </a:r>
            <a:r>
              <a:rPr lang="zh-CN" altLang="en-US" dirty="0" smtClean="0"/>
              <a:t>单元：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320144" y="3454672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改后</a:t>
            </a:r>
            <a:r>
              <a:rPr lang="en-US" altLang="zh-CN" dirty="0" smtClean="0"/>
              <a:t>Nb03p</a:t>
            </a:r>
            <a:r>
              <a:rPr lang="zh-CN" altLang="en-US" dirty="0" smtClean="0"/>
              <a:t>单元：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0145" y="3861546"/>
            <a:ext cx="5917910" cy="278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6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315742" y="1366632"/>
            <a:ext cx="3580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修改结的接地</a:t>
            </a:r>
            <a:endParaRPr lang="en-US" altLang="zh-CN" sz="20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315742" y="434066"/>
            <a:ext cx="3580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修改步骤</a:t>
            </a:r>
            <a:endParaRPr lang="en-US" altLang="zh-CN" sz="24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546650" y="895731"/>
            <a:ext cx="773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i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注：首先修改</a:t>
            </a:r>
            <a:r>
              <a:rPr lang="en-US" altLang="zh-CN" i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i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版本的版图，后续非</a:t>
            </a:r>
            <a:r>
              <a:rPr lang="en-US" altLang="zh-CN" i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i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版本直接调用</a:t>
            </a:r>
            <a:r>
              <a:rPr lang="en-US" altLang="zh-CN" i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i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版本即可</a:t>
            </a:r>
            <a:endParaRPr lang="en-US" altLang="zh-CN" i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632" y="2051223"/>
            <a:ext cx="2370025" cy="3993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467"/>
          <a:stretch/>
        </p:blipFill>
        <p:spPr>
          <a:xfrm>
            <a:off x="2989339" y="2020620"/>
            <a:ext cx="2888230" cy="399687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91768" y="1643806"/>
            <a:ext cx="248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外延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MP1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MN0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外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5481412" y="2081753"/>
            <a:ext cx="6096" cy="1463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5656852" y="2320915"/>
            <a:ext cx="141552" cy="75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495590" y="2013138"/>
            <a:ext cx="6056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endParaRPr lang="zh-CN" altLang="en-US" sz="1400" dirty="0">
              <a:solidFill>
                <a:srgbClr val="FFC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70281" y="1391579"/>
            <a:ext cx="1750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MN0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层过孔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9300" y="2012999"/>
            <a:ext cx="2560542" cy="4000847"/>
          </a:xfrm>
          <a:prstGeom prst="rect">
            <a:avLst/>
          </a:prstGeom>
        </p:spPr>
      </p:pic>
      <p:cxnSp>
        <p:nvCxnSpPr>
          <p:cNvPr id="20" name="直接箭头连接符 19"/>
          <p:cNvCxnSpPr/>
          <p:nvPr/>
        </p:nvCxnSpPr>
        <p:spPr>
          <a:xfrm flipV="1">
            <a:off x="6488554" y="2597521"/>
            <a:ext cx="141552" cy="75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6656476" y="2309379"/>
            <a:ext cx="0" cy="1251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185740" y="2233320"/>
            <a:ext cx="6056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endParaRPr lang="zh-CN" altLang="en-US" sz="1400" dirty="0">
              <a:solidFill>
                <a:srgbClr val="FFC000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6222" y="2012999"/>
            <a:ext cx="3058049" cy="400084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9194129" y="987920"/>
            <a:ext cx="23022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MP1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外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挖槽方式添加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MP2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MP2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线条宽度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w=2</a:t>
            </a:r>
            <a:endParaRPr lang="zh-CN" altLang="en-US" dirty="0"/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11179370" y="2434559"/>
            <a:ext cx="0" cy="1208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11319250" y="2655789"/>
            <a:ext cx="756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1220173" y="2371969"/>
            <a:ext cx="6056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endParaRPr lang="zh-CN" altLang="en-US" sz="1400" dirty="0">
              <a:solidFill>
                <a:srgbClr val="FFC000"/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11394902" y="3422869"/>
            <a:ext cx="4042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11394902" y="3052849"/>
            <a:ext cx="6056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b="1" dirty="0">
              <a:solidFill>
                <a:srgbClr val="FFC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373752" y="6115451"/>
            <a:ext cx="2811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按“</a:t>
            </a:r>
            <a:r>
              <a:rPr lang="en-US" altLang="zh-CN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zh-CN" altLang="en-US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”键可绘制方形图形</a:t>
            </a:r>
            <a:endParaRPr lang="en-US" altLang="zh-CN" i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按“</a:t>
            </a:r>
            <a:r>
              <a:rPr lang="en-US" altLang="zh-CN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”键可绘制</a:t>
            </a:r>
            <a:r>
              <a:rPr lang="en-US" altLang="zh-CN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path</a:t>
            </a:r>
            <a:endParaRPr lang="zh-CN" altLang="en-US" i="1" dirty="0"/>
          </a:p>
        </p:txBody>
      </p:sp>
      <p:sp>
        <p:nvSpPr>
          <p:cNvPr id="38" name="矩形 37"/>
          <p:cNvSpPr/>
          <p:nvPr/>
        </p:nvSpPr>
        <p:spPr>
          <a:xfrm>
            <a:off x="6488554" y="6115451"/>
            <a:ext cx="2831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按“</a:t>
            </a:r>
            <a:r>
              <a:rPr lang="en-US" altLang="zh-CN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”键可修改图形边界</a:t>
            </a:r>
            <a:endParaRPr lang="en-US" altLang="zh-CN" i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按“</a:t>
            </a:r>
            <a:r>
              <a:rPr lang="en-US" altLang="zh-CN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”键可调出标尺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98989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315742" y="1071069"/>
            <a:ext cx="3580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修改偏置过孔</a:t>
            </a:r>
            <a:endParaRPr lang="en-US" altLang="zh-CN" sz="20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315742" y="434066"/>
            <a:ext cx="3580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修改步骤</a:t>
            </a:r>
            <a:endParaRPr lang="en-US" altLang="zh-CN" sz="24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72" y="1646517"/>
            <a:ext cx="6096528" cy="20728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676" y="2215236"/>
            <a:ext cx="4480979" cy="38992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72" y="4164855"/>
            <a:ext cx="6061323" cy="2330634"/>
          </a:xfrm>
          <a:prstGeom prst="rect">
            <a:avLst/>
          </a:prstGeom>
        </p:spPr>
      </p:pic>
      <p:sp>
        <p:nvSpPr>
          <p:cNvPr id="12" name="十字形 11"/>
          <p:cNvSpPr/>
          <p:nvPr/>
        </p:nvSpPr>
        <p:spPr>
          <a:xfrm rot="1806826">
            <a:off x="5661891" y="1819564"/>
            <a:ext cx="535710" cy="480290"/>
          </a:xfrm>
          <a:prstGeom prst="plus">
            <a:avLst>
              <a:gd name="adj" fmla="val 423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590918" y="126058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删除原过孔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914744" y="447012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添加新过孔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67676" y="1471179"/>
            <a:ext cx="4199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新过孔路径：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Nb03p_tech —》 vn0p1</a:t>
            </a:r>
          </a:p>
          <a:p>
            <a:r>
              <a:rPr lang="zh-CN" altLang="en-US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按“</a:t>
            </a:r>
            <a:r>
              <a:rPr lang="en-US" altLang="zh-CN" i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”键可调出元件库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34192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315742" y="1071069"/>
            <a:ext cx="3580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 </a:t>
            </a:r>
            <a:r>
              <a:rPr lang="en-US" altLang="zh-CN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terminal</a:t>
            </a: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层属性</a:t>
            </a:r>
            <a:endParaRPr lang="en-US" altLang="zh-CN" sz="20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315742" y="434066"/>
            <a:ext cx="3580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修改步骤</a:t>
            </a:r>
            <a:endParaRPr lang="en-US" altLang="zh-CN" sz="24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287" y="1646517"/>
            <a:ext cx="5273497" cy="16994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287" y="3616153"/>
            <a:ext cx="5273497" cy="25029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414" y="3007360"/>
            <a:ext cx="5229066" cy="284731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485414" y="1785256"/>
            <a:ext cx="375586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修改偏置电流源和输入输出端口的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terminal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属性中的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lmUP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按“</a:t>
            </a:r>
            <a:r>
              <a:rPr lang="en-US" altLang="zh-CN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”键可打开元件属性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155695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315742" y="434066"/>
            <a:ext cx="3580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修改步骤</a:t>
            </a:r>
            <a:endParaRPr lang="en-US" altLang="zh-CN" sz="24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315742" y="1071069"/>
            <a:ext cx="3580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en-US" altLang="zh-CN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MP3</a:t>
            </a: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接地层</a:t>
            </a:r>
            <a:endParaRPr lang="en-US" altLang="zh-CN" sz="20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1829" y="286332"/>
            <a:ext cx="6112296" cy="28835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53440" y="2888021"/>
            <a:ext cx="430727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MP3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层为原单元中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MP2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层的反版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删除原本的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MP2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图形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按“</a:t>
            </a:r>
            <a:r>
              <a:rPr lang="en-US" altLang="zh-CN" i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shift+c</a:t>
            </a:r>
            <a:r>
              <a:rPr lang="zh-CN" altLang="en-US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”键可切割图形</a:t>
            </a:r>
            <a:endParaRPr lang="zh-CN" altLang="en-US" i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1829" y="3432786"/>
            <a:ext cx="6239786" cy="3090898"/>
          </a:xfrm>
          <a:prstGeom prst="rect">
            <a:avLst/>
          </a:prstGeom>
        </p:spPr>
      </p:pic>
      <p:sp>
        <p:nvSpPr>
          <p:cNvPr id="9" name="下箭头 8"/>
          <p:cNvSpPr/>
          <p:nvPr/>
        </p:nvSpPr>
        <p:spPr>
          <a:xfrm>
            <a:off x="8412480" y="3007360"/>
            <a:ext cx="508000" cy="42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8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315742" y="434066"/>
            <a:ext cx="3580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修改步骤</a:t>
            </a:r>
            <a:endParaRPr lang="en-US" altLang="zh-CN" sz="24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315742" y="1071069"/>
            <a:ext cx="7314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r>
              <a:rPr lang="en-US" altLang="zh-CN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DRC</a:t>
            </a: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LVS</a:t>
            </a: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并进行</a:t>
            </a:r>
            <a:r>
              <a:rPr lang="en-US" altLang="zh-CN" sz="2000" b="1" dirty="0" err="1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inductex</a:t>
            </a: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电感反提</a:t>
            </a:r>
            <a:endParaRPr lang="en-US" altLang="zh-CN" sz="20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1040" y="1646517"/>
            <a:ext cx="5892800" cy="401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DRC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后，如果有以下这种错误可以忽略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i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6242"/>
          <a:stretch/>
        </p:blipFill>
        <p:spPr>
          <a:xfrm>
            <a:off x="776084" y="2151936"/>
            <a:ext cx="9721188" cy="141223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01040" y="3644862"/>
            <a:ext cx="8930640" cy="401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Inductex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提取电感后，如果有偏差，要在版图上进行对应电感图形的修改</a:t>
            </a:r>
            <a:endParaRPr lang="zh-CN" altLang="en-US" i="1" dirty="0"/>
          </a:p>
        </p:txBody>
      </p:sp>
      <p:sp>
        <p:nvSpPr>
          <p:cNvPr id="9" name="矩形 8"/>
          <p:cNvSpPr/>
          <p:nvPr/>
        </p:nvSpPr>
        <p:spPr>
          <a:xfrm>
            <a:off x="1171358" y="4193531"/>
            <a:ext cx="893064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电感大小与电感图形的长呈正比、宽呈反比，因此：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电感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图形变长、变窄，可以增大电感</a:t>
            </a:r>
            <a:endParaRPr lang="en-US" altLang="zh-CN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电感图形变短、变宽，可以减小电感</a:t>
            </a:r>
            <a:endParaRPr lang="en-US" altLang="zh-CN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71358" y="5686457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输入输出端口处的电感宽度固定为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可以通过阶梯状增大电感宽度来降低电感值：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7499" t="13605"/>
          <a:stretch/>
        </p:blipFill>
        <p:spPr>
          <a:xfrm>
            <a:off x="5895758" y="5535021"/>
            <a:ext cx="2974758" cy="10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5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315742" y="434066"/>
            <a:ext cx="3580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修改步骤</a:t>
            </a:r>
            <a:endParaRPr lang="en-US" altLang="zh-CN" sz="24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315742" y="1071069"/>
            <a:ext cx="7314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修改对应非</a:t>
            </a:r>
            <a:r>
              <a:rPr lang="en-US" altLang="zh-CN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版本单元的版图</a:t>
            </a:r>
            <a:endParaRPr lang="en-US" altLang="zh-CN" sz="20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21" y="2178274"/>
            <a:ext cx="4319529" cy="289500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87254" y="1646517"/>
            <a:ext cx="3755865" cy="401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调用修改后的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版本单元版图</a:t>
            </a:r>
            <a:endParaRPr lang="zh-CN" altLang="en-US" i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3178" y="2061955"/>
            <a:ext cx="6631514" cy="311801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150315" y="1573042"/>
            <a:ext cx="469723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MP1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层偏置框与过孔与偏置框的连线</a:t>
            </a:r>
            <a:endParaRPr lang="zh-CN" altLang="en-US" i="1" dirty="0"/>
          </a:p>
        </p:txBody>
      </p:sp>
      <p:sp>
        <p:nvSpPr>
          <p:cNvPr id="16" name="矩形 15"/>
          <p:cNvSpPr/>
          <p:nvPr/>
        </p:nvSpPr>
        <p:spPr>
          <a:xfrm>
            <a:off x="7728442" y="5368905"/>
            <a:ext cx="3755865" cy="401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偏置框线宽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w=2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52228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28" y="2988222"/>
            <a:ext cx="10739432" cy="301477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447822" y="1372291"/>
            <a:ext cx="73144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</a:t>
            </a:r>
            <a:r>
              <a:rPr lang="en-US" altLang="zh-CN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版本进行</a:t>
            </a:r>
            <a:r>
              <a:rPr lang="en-US" altLang="zh-CN" sz="2000" b="1" dirty="0" err="1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drc</a:t>
            </a:r>
            <a:endParaRPr lang="en-US" altLang="zh-CN" sz="20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如果报以下错误，可以忽略</a:t>
            </a: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9D3C82E-8DB1-C0BB-79D7-7D1184695E11}"/>
              </a:ext>
            </a:extLst>
          </p:cNvPr>
          <p:cNvSpPr txBox="1"/>
          <p:nvPr/>
        </p:nvSpPr>
        <p:spPr>
          <a:xfrm>
            <a:off x="315742" y="434066"/>
            <a:ext cx="3580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修改步骤</a:t>
            </a:r>
            <a:endParaRPr lang="en-US" altLang="zh-CN" sz="24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1544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522</Words>
  <Application>Microsoft Office PowerPoint</Application>
  <PresentationFormat>宽屏</PresentationFormat>
  <Paragraphs>102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Moon</dc:creator>
  <cp:lastModifiedBy>Moon</cp:lastModifiedBy>
  <cp:revision>15</cp:revision>
  <dcterms:created xsi:type="dcterms:W3CDTF">2025-07-08T06:01:32Z</dcterms:created>
  <dcterms:modified xsi:type="dcterms:W3CDTF">2025-07-08T07:46:38Z</dcterms:modified>
</cp:coreProperties>
</file>